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  <p:sldMasterId id="2147483651" r:id="rId2"/>
  </p:sldMasterIdLst>
  <p:notesMasterIdLst>
    <p:notesMasterId r:id="rId30"/>
  </p:notesMasterIdLst>
  <p:sldIdLst>
    <p:sldId id="305" r:id="rId3"/>
    <p:sldId id="313" r:id="rId4"/>
    <p:sldId id="312" r:id="rId5"/>
    <p:sldId id="314" r:id="rId6"/>
    <p:sldId id="324" r:id="rId7"/>
    <p:sldId id="325" r:id="rId8"/>
    <p:sldId id="328" r:id="rId9"/>
    <p:sldId id="326" r:id="rId10"/>
    <p:sldId id="327" r:id="rId11"/>
    <p:sldId id="329" r:id="rId12"/>
    <p:sldId id="334" r:id="rId13"/>
    <p:sldId id="330" r:id="rId14"/>
    <p:sldId id="331" r:id="rId15"/>
    <p:sldId id="332" r:id="rId16"/>
    <p:sldId id="333" r:id="rId17"/>
    <p:sldId id="338" r:id="rId18"/>
    <p:sldId id="344" r:id="rId19"/>
    <p:sldId id="335" r:id="rId20"/>
    <p:sldId id="339" r:id="rId21"/>
    <p:sldId id="340" r:id="rId22"/>
    <p:sldId id="341" r:id="rId23"/>
    <p:sldId id="345" r:id="rId24"/>
    <p:sldId id="336" r:id="rId25"/>
    <p:sldId id="346" r:id="rId26"/>
    <p:sldId id="342" r:id="rId27"/>
    <p:sldId id="343" r:id="rId28"/>
    <p:sldId id="323" r:id="rId29"/>
  </p:sldIdLst>
  <p:sldSz cx="13004800" cy="9753600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25A"/>
    <a:srgbClr val="FFFFFF"/>
    <a:srgbClr val="006E8C"/>
    <a:srgbClr val="0A328C"/>
    <a:srgbClr val="C8E123"/>
    <a:srgbClr val="505050"/>
    <a:srgbClr val="F7F70E"/>
    <a:srgbClr val="9BD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54" y="-25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 smtClean="0"/>
            </a:lvl1pPr>
          </a:lstStyle>
          <a:p>
            <a:pPr>
              <a:defRPr/>
            </a:pPr>
            <a:fld id="{FA30DFDA-4B77-41E2-A48A-667EE13A0F0D}" type="datetimeFigureOut">
              <a:rPr lang="en-US"/>
              <a:pPr>
                <a:defRPr/>
              </a:pPr>
              <a:t>4/9/2013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EFB6BE9-A54E-4F9C-ABC6-D709686CA5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4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fld id="{AEC192EF-1732-43A2-B8C0-314068B268DA}" type="slidenum">
              <a:rPr lang="en-US" sz="1200"/>
              <a:pPr eaLnBrk="1" hangingPunct="1"/>
              <a:t>13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558800" y="2819400"/>
            <a:ext cx="11887200" cy="7381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0"/>
          </p:nvPr>
        </p:nvSpPr>
        <p:spPr>
          <a:xfrm>
            <a:off x="558800" y="2895600"/>
            <a:ext cx="11811000" cy="5562600"/>
          </a:xfrm>
          <a:prstGeom prst="rect">
            <a:avLst/>
          </a:prstGeom>
        </p:spPr>
        <p:txBody>
          <a:bodyPr vert="horz"/>
          <a:lstStyle>
            <a:lvl1pPr algn="l">
              <a:defRPr sz="3200" baseline="0">
                <a:solidFill>
                  <a:schemeClr val="accent6"/>
                </a:solidFill>
              </a:defRPr>
            </a:lvl1pPr>
            <a:lvl2pPr algn="l">
              <a:defRPr sz="2800" baseline="0">
                <a:solidFill>
                  <a:schemeClr val="accent5"/>
                </a:solidFill>
              </a:defRPr>
            </a:lvl2pPr>
            <a:lvl3pPr algn="l">
              <a:defRPr sz="2800" baseline="0">
                <a:solidFill>
                  <a:schemeClr val="accent5"/>
                </a:solidFill>
              </a:defRPr>
            </a:lvl3pPr>
            <a:lvl4pPr algn="l">
              <a:defRPr sz="2800" baseline="0">
                <a:solidFill>
                  <a:schemeClr val="accent5"/>
                </a:solidFill>
              </a:defRPr>
            </a:lvl4pPr>
            <a:lvl5pPr algn="l">
              <a:defRPr sz="2800" baseline="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1371600"/>
            <a:ext cx="11887200" cy="762000"/>
          </a:xfrm>
          <a:prstGeom prst="rect">
            <a:avLst/>
          </a:prstGeom>
        </p:spPr>
        <p:txBody>
          <a:bodyPr/>
          <a:lstStyle>
            <a:lvl1pPr algn="l">
              <a:defRPr sz="4400" b="1" i="0" cap="all" spc="-200" baseline="0">
                <a:solidFill>
                  <a:schemeClr val="accent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58800" y="2057401"/>
            <a:ext cx="11887200" cy="91439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66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67938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58800" y="4495800"/>
            <a:ext cx="11887200" cy="762000"/>
          </a:xfrm>
          <a:prstGeom prst="rect">
            <a:avLst/>
          </a:prstGeom>
        </p:spPr>
        <p:txBody>
          <a:bodyPr/>
          <a:lstStyle>
            <a:lvl1pPr algn="ctr">
              <a:defRPr sz="4400" b="1" i="0" cap="all" spc="-200" baseline="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558800" y="5257800"/>
            <a:ext cx="11887200" cy="914399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534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990601"/>
            <a:ext cx="11703050" cy="1025524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2439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180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1219200"/>
            <a:ext cx="4278313" cy="82232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1219200"/>
            <a:ext cx="7269162" cy="7493000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058429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33249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>
            <a:lvl1pPr>
              <a:defRPr sz="7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631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1066799"/>
            <a:ext cx="11703050" cy="949325"/>
          </a:xfrm>
          <a:prstGeom prst="rect">
            <a:avLst/>
          </a:prstGeom>
        </p:spPr>
        <p:txBody>
          <a:bodyPr vert="horz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97575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434574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1584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459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363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68262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54044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114261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s? Comment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1625600" y="3352800"/>
            <a:ext cx="9601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en-US" sz="7200" smtClean="0">
                <a:latin typeface="Arial" pitchFamily="34" charset="0"/>
                <a:cs typeface="Arial" pitchFamily="34" charset="0"/>
              </a:rPr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71401487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807" r:id="rId1"/>
    <p:sldLayoutId id="2147484792" r:id="rId2"/>
    <p:sldLayoutId id="2147484793" r:id="rId3"/>
    <p:sldLayoutId id="2147484794" r:id="rId4"/>
    <p:sldLayoutId id="2147484795" r:id="rId5"/>
    <p:sldLayoutId id="2147484796" r:id="rId6"/>
    <p:sldLayoutId id="2147484797" r:id="rId7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MS PGothic" pitchFamily="34" charset="-128"/>
          <a:cs typeface="ＭＳ Ｐゴシック" charset="0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MS PGothic" pitchFamily="34" charset="-128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MS PGothic" pitchFamily="34" charset="-128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MS PGothic" pitchFamily="34" charset="-128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MS PGothic" pitchFamily="34" charset="-128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8" r:id="rId1"/>
    <p:sldLayoutId id="2147484799" r:id="rId2"/>
    <p:sldLayoutId id="2147484800" r:id="rId3"/>
    <p:sldLayoutId id="2147484801" r:id="rId4"/>
    <p:sldLayoutId id="2147484802" r:id="rId5"/>
    <p:sldLayoutId id="2147484803" r:id="rId6"/>
    <p:sldLayoutId id="2147484804" r:id="rId7"/>
    <p:sldLayoutId id="2147484805" r:id="rId8"/>
    <p:sldLayoutId id="2147484806" r:id="rId9"/>
    <p:sldLayoutId id="2147484808" r:id="rId10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pitchFamily="34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pitchFamily="34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pitchFamily="34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Arial" pitchFamily="34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2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9.wmf"/><Relationship Id="rId10" Type="http://schemas.openxmlformats.org/officeDocument/2006/relationships/image" Target="../media/image23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aclefedapps.com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 bwMode="auto">
          <a:xfrm>
            <a:off x="635000" y="1600200"/>
            <a:ext cx="11811000" cy="3521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5400" dirty="0" smtClean="0"/>
              <a:t>R12 Federal Financials: Preparing for New US Treasury Reporting Requirements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5400" dirty="0" smtClean="0"/>
              <a:t>Session ID#12822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Larry Baugh</a:t>
            </a:r>
          </a:p>
          <a:p>
            <a:r>
              <a:rPr lang="en-US" dirty="0" smtClean="0"/>
              <a:t>Apps Ingenuity LLC</a:t>
            </a:r>
          </a:p>
          <a:p>
            <a:r>
              <a:rPr lang="en-US" dirty="0" smtClean="0"/>
              <a:t>http://www.oraclefedapps.com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3388" y="1987550"/>
            <a:ext cx="12030075" cy="532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Larry Baugh</a:t>
            </a:r>
          </a:p>
          <a:p>
            <a:pPr marL="546171" indent="-546171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14+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years Oracle Federal Financials Functional/Technical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Experience</a:t>
            </a:r>
          </a:p>
          <a:p>
            <a:pPr marL="546171" indent="-546171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CPA (Inactive) 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46171" indent="-546171" algn="l" eaLnBrk="1" hangingPunct="1">
              <a:buFont typeface="Arial" pitchFamily="34" charset="0"/>
              <a:buChar char="•"/>
              <a:defRPr/>
            </a:pPr>
            <a:r>
              <a:rPr lang="en-US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Emphasis Areas: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GL, Budget Execution, Fed Admin, AR, AP, Fed Reporting, PA, PO,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iProc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Contracts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CLM, XML/BI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Publisher, Discoverer, SQL, PL/SQL,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etc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46171" indent="-546171" algn="l" eaLnBrk="1" hangingPunct="1">
              <a:buFont typeface="Arial" pitchFamily="34" charset="0"/>
              <a:buChar char="•"/>
              <a:defRPr/>
            </a:pPr>
            <a:r>
              <a:rPr lang="en-US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Sample Federal Customers: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DOI-IBC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USAF-DEAMS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DFAS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WAPA, multiple DOE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DoD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and other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Fed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Civilian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entities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46171" indent="-546171" algn="l" eaLnBrk="1" hangingPunct="1">
              <a:buFont typeface="Arial" pitchFamily="34" charset="0"/>
              <a:buChar char="•"/>
              <a:defRPr/>
            </a:pPr>
            <a:r>
              <a:rPr lang="en-US" sz="28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Recent Role: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Solution Architect/Co-PM for US Dept. of Interior National Business Center (DOI-NBC) Shared Services Environment Release 12.1.3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Upgrade and Sustainment</a:t>
            </a:r>
          </a:p>
          <a:p>
            <a:pPr marL="546171" indent="-546171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8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year presenting at Collaborate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TextBox 1"/>
          <p:cNvSpPr txBox="1">
            <a:spLocks noChangeArrowheads="1"/>
          </p:cNvSpPr>
          <p:nvPr/>
        </p:nvSpPr>
        <p:spPr bwMode="auto">
          <a:xfrm>
            <a:off x="325438" y="612775"/>
            <a:ext cx="12138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546100" y="609600"/>
            <a:ext cx="11703050" cy="949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5100" b="1" dirty="0" smtClean="0">
                <a:solidFill>
                  <a:srgbClr val="0A325A"/>
                </a:solidFill>
                <a:cs typeface="Arial" pitchFamily="34" charset="0"/>
              </a:rPr>
              <a:t>Agenda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58800" y="1933575"/>
            <a:ext cx="11553825" cy="5334000"/>
          </a:xfrm>
        </p:spPr>
        <p:txBody>
          <a:bodyPr anchor="t"/>
          <a:lstStyle/>
          <a:p>
            <a:pPr>
              <a:spcBef>
                <a:spcPct val="0"/>
              </a:spcBef>
            </a:pPr>
            <a:r>
              <a:rPr lang="en-US" smtClean="0"/>
              <a:t>What is GTAS?</a:t>
            </a:r>
          </a:p>
          <a:p>
            <a:pPr>
              <a:spcBef>
                <a:spcPct val="0"/>
              </a:spcBef>
            </a:pPr>
            <a:r>
              <a:rPr lang="en-US" smtClean="0"/>
              <a:t>Oracle’s GTAS Answer</a:t>
            </a:r>
          </a:p>
          <a:p>
            <a:pPr>
              <a:spcBef>
                <a:spcPct val="0"/>
              </a:spcBef>
            </a:pPr>
            <a:r>
              <a:rPr lang="en-US" smtClean="0"/>
              <a:t>Deploying Oracle’s GTAS Solution</a:t>
            </a:r>
          </a:p>
          <a:p>
            <a:pPr>
              <a:spcBef>
                <a:spcPct val="0"/>
              </a:spcBef>
            </a:pPr>
            <a:r>
              <a:rPr lang="en-US" smtClean="0"/>
              <a:t>Executing GTAS Reporting</a:t>
            </a:r>
          </a:p>
          <a:p>
            <a:pPr>
              <a:spcBef>
                <a:spcPct val="0"/>
              </a:spcBef>
            </a:pPr>
            <a:r>
              <a:rPr lang="en-US" smtClean="0"/>
              <a:t>Preparing for live GTAS Reporting in FY ‘14</a:t>
            </a: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694377" y="5867400"/>
            <a:ext cx="11430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 u="sng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Objectives: </a:t>
            </a: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To introduce the R12 Federal Financials GTAS </a:t>
            </a:r>
            <a:r>
              <a:rPr lang="en-US" sz="2800" dirty="0" smtClean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functionality.</a:t>
            </a:r>
            <a:endParaRPr lang="en-US" sz="2800" dirty="0">
              <a:solidFill>
                <a:srgbClr val="0A325A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Share info and experiences focused on flattening the GTAS learning curve and better enabling GTAS success across the Fed Financial community.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379413" y="1911350"/>
            <a:ext cx="1203007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–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Governmentwide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Treasury Account Symbol Adjusted Trial Balance System.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will replace existing FACTS I, FACTS II, IFCS and IRAS systems and serve as the single system for reporting US Federal Agencies’ trial balance information to the US Treasury.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reporting becomes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mandatory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starting with Fiscal Year 2014 data.  1</a:t>
            </a:r>
            <a:r>
              <a:rPr lang="en-US" sz="28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required GTAS reporting will occur in early DEC ’13.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Agencies have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mandatory GTAS Testing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that needs to be completed by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June 30,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2013. 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TextBox 1"/>
          <p:cNvSpPr txBox="1">
            <a:spLocks noChangeArrowheads="1"/>
          </p:cNvSpPr>
          <p:nvPr/>
        </p:nvSpPr>
        <p:spPr bwMode="auto">
          <a:xfrm>
            <a:off x="379413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What is GTAS?</a:t>
            </a:r>
          </a:p>
        </p:txBody>
      </p:sp>
      <p:pic>
        <p:nvPicPr>
          <p:cNvPr id="71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5613116"/>
            <a:ext cx="31765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 descr="us tr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15"/>
          <a:stretch>
            <a:fillRect/>
          </a:stretch>
        </p:blipFill>
        <p:spPr bwMode="auto">
          <a:xfrm>
            <a:off x="6807200" y="7235825"/>
            <a:ext cx="57340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74" name="Straight Arrow Connector 5"/>
          <p:cNvCxnSpPr>
            <a:cxnSpLocks noChangeShapeType="1"/>
          </p:cNvCxnSpPr>
          <p:nvPr/>
        </p:nvCxnSpPr>
        <p:spPr bwMode="auto">
          <a:xfrm>
            <a:off x="7761288" y="6575425"/>
            <a:ext cx="1255712" cy="660400"/>
          </a:xfrm>
          <a:prstGeom prst="straightConnector1">
            <a:avLst/>
          </a:prstGeom>
          <a:noFill/>
          <a:ln w="508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5" name="Rectangle 10"/>
          <p:cNvSpPr>
            <a:spLocks noChangeArrowheads="1"/>
          </p:cNvSpPr>
          <p:nvPr/>
        </p:nvSpPr>
        <p:spPr bwMode="auto">
          <a:xfrm>
            <a:off x="678692" y="7467600"/>
            <a:ext cx="571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http://www.fms.treas.gov/gtas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33388" y="1784350"/>
            <a:ext cx="12030075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reporting includes full budgetary and proprietary trial balance reporting for all an Agency’s Treasury Account Symbols (TASs).</a:t>
            </a:r>
          </a:p>
          <a:p>
            <a:pPr algn="l" eaLnBrk="1" hangingPunct="1"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only allows bulk file uploads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Agency financial systems.</a:t>
            </a:r>
          </a:p>
          <a:p>
            <a:pPr marL="914400" lvl="1" indent="-457200" algn="l" eaLnBrk="1" hangingPunct="1">
              <a:buFont typeface="Arial" pitchFamily="34" charset="0"/>
              <a:buChar char="−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Agencies and users who typically have always reported FACTS I/II manually will not be able to do this with GTAS file loads. </a:t>
            </a:r>
          </a:p>
          <a:p>
            <a:pPr marL="51435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transition to GTAS includes multiple Federal Financial data element changes that impact GTAS reporting.</a:t>
            </a:r>
          </a:p>
          <a:p>
            <a:pPr marL="914400" lvl="1" indent="-457200" algn="l" eaLnBrk="1" hangingPunct="1">
              <a:buFont typeface="Arial" pitchFamily="34" charset="0"/>
              <a:buChar char="−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Digit USSGL</a:t>
            </a:r>
          </a:p>
          <a:p>
            <a:pPr marL="914400" lvl="1" indent="-457200" algn="l" eaLnBrk="1" hangingPunct="1">
              <a:buFont typeface="Arial" pitchFamily="34" charset="0"/>
              <a:buChar char="−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digit Agency Identifier values</a:t>
            </a:r>
          </a:p>
          <a:p>
            <a:pPr marL="914400" lvl="1" indent="-457200" algn="l" eaLnBrk="1" hangingPunct="1">
              <a:buFont typeface="Arial" pitchFamily="34" charset="0"/>
              <a:buChar char="−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Revised Fund Type values</a:t>
            </a:r>
          </a:p>
          <a:p>
            <a:pPr marL="914400" lvl="1" indent="-457200" algn="l" eaLnBrk="1" hangingPunct="1">
              <a:buFont typeface="Arial" pitchFamily="34" charset="0"/>
              <a:buChar char="−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Authority Duration values of  ‘R’ (Receipt) and ‘F’ (Clearing/Suspense)</a:t>
            </a:r>
          </a:p>
          <a:p>
            <a:pPr marL="51435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improves US Treasury Financial Data quality by implementing new edits and validations.</a:t>
            </a:r>
          </a:p>
          <a:p>
            <a:pPr marL="514350" indent="-457200" algn="l" eaLnBrk="1" hangingPunct="1">
              <a:buFont typeface="Arial" pitchFamily="34" charset="0"/>
              <a:buChar char="•"/>
              <a:defRPr/>
            </a:pPr>
            <a:endParaRPr lang="en-US" sz="2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  <a:defRPr/>
            </a:pPr>
            <a:endParaRPr lang="en-US" sz="2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1168399" y="7391400"/>
            <a:ext cx="109648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800" b="1" i="1" dirty="0"/>
              <a:t>All TAS must pass all validations and the fatal edits for the agency to successfully meet the mandatory test requirement.”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TextBox 1"/>
          <p:cNvSpPr txBox="1">
            <a:spLocks noChangeArrowheads="1"/>
          </p:cNvSpPr>
          <p:nvPr/>
        </p:nvSpPr>
        <p:spPr bwMode="auto">
          <a:xfrm>
            <a:off x="379413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What is GTAS?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352425" y="631825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Oracle’s GTAS Solution</a:t>
            </a:r>
          </a:p>
        </p:txBody>
      </p:sp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317413" cy="630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9144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Patches for supporting the GTAS Reporting requirement released in 3 phases: Phase I – May ‘12, II – Dec ‘12 ,III – Mar ’13.  (R12)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Phase III Patch (14373350) is cumulative, no need to apply the phase I/II patches.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Key GTAS My Oracle Support (MOS) Notes:</a:t>
            </a:r>
          </a:p>
          <a:p>
            <a:pPr lvl="1" algn="l" eaLnBrk="1" hangingPunct="1">
              <a:buFont typeface="Arial" pitchFamily="34" charset="0"/>
              <a:buChar char="−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Phase I, II, and III (Part 1) [ID 1530723.1]  (R12)</a:t>
            </a:r>
          </a:p>
          <a:p>
            <a:pPr lvl="1" algn="l" eaLnBrk="1" hangingPunct="1">
              <a:buFont typeface="Arial" pitchFamily="34" charset="0"/>
              <a:buChar char="−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Phase I, II, and III (Part 2) [ID 1530734.1]  (R12)</a:t>
            </a:r>
          </a:p>
          <a:p>
            <a:pPr lvl="1" algn="l" eaLnBrk="1" hangingPunct="1">
              <a:buFont typeface="Arial" pitchFamily="34" charset="0"/>
              <a:buChar char="−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11i GTAS Phase I, II and III (Part 1)[Article ID 1536888.1]</a:t>
            </a:r>
          </a:p>
          <a:p>
            <a:pPr lvl="1" algn="l" eaLnBrk="1" hangingPunct="1">
              <a:buFont typeface="Arial" pitchFamily="34" charset="0"/>
              <a:buChar char="−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11i GTAS Phase I, II and III (Part 2)[Article ID 1536907.1]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 additional set of enhancements (Phase IV), related to enhanced Trading Partner TAS/BETC tracking/reporting, is yet to be released.  This functionality is not required for the initial GTAS go-live in FY ‘14.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GTAS patches retire the existing FACTS I/II functionality, so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patches should not be applied in Prod until finished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 FACTS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I/II for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FY2013 reporting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1676400"/>
          <a:ext cx="11734800" cy="18288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334000"/>
                <a:gridCol w="64008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New Concurrent Programs</a:t>
                      </a:r>
                      <a:r>
                        <a:rPr lang="en-US" baseline="0" dirty="0" smtClean="0"/>
                        <a:t>  - Setup/Migration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PL/SQL</a:t>
                      </a:r>
                      <a:endParaRPr lang="en-US" dirty="0"/>
                    </a:p>
                  </a:txBody>
                  <a:tcPr/>
                </a:tc>
              </a:tr>
              <a:tr h="332647">
                <a:tc>
                  <a:txBody>
                    <a:bodyPr/>
                    <a:lstStyle/>
                    <a:p>
                      <a:r>
                        <a:rPr lang="en-US" dirty="0" smtClean="0"/>
                        <a:t>GTAS Migration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FV_GTAS_AGENCY_ID_UPGRADE.MAIN</a:t>
                      </a:r>
                      <a:endParaRPr lang="en-US" dirty="0"/>
                    </a:p>
                  </a:txBody>
                  <a:tcPr/>
                </a:tc>
              </a:tr>
              <a:tr h="185614">
                <a:tc>
                  <a:txBody>
                    <a:bodyPr/>
                    <a:lstStyle/>
                    <a:p>
                      <a:r>
                        <a:rPr lang="en-US" dirty="0" smtClean="0"/>
                        <a:t>GTAS Attributes Table Setup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FV_SETUP_PKG.GTAS_ATTRIBUTES</a:t>
                      </a:r>
                      <a:endParaRPr lang="en-US" dirty="0"/>
                    </a:p>
                  </a:txBody>
                  <a:tcPr/>
                </a:tc>
              </a:tr>
              <a:tr h="2972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GTAS Federal Accounts Creation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FV_GTAS_INTERFACE.GET_FEDERAL_ACCOUNTS</a:t>
                      </a:r>
                      <a:endParaRPr lang="en-US" dirty="0"/>
                    </a:p>
                  </a:txBody>
                  <a:tcPr/>
                </a:tc>
              </a:tr>
              <a:tr h="332647">
                <a:tc>
                  <a:txBody>
                    <a:bodyPr/>
                    <a:lstStyle/>
                    <a:p>
                      <a:r>
                        <a:rPr lang="en-US" dirty="0" smtClean="0"/>
                        <a:t>Migrate FACTS End </a:t>
                      </a:r>
                      <a:r>
                        <a:rPr lang="en-US" dirty="0" err="1" smtClean="0"/>
                        <a:t>Bal</a:t>
                      </a:r>
                      <a:r>
                        <a:rPr lang="en-US" dirty="0" smtClean="0"/>
                        <a:t> to GTAS End </a:t>
                      </a:r>
                      <a:r>
                        <a:rPr lang="en-US" dirty="0" err="1" smtClean="0"/>
                        <a:t>Bal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FV_UPG_FACTS_EB_TO_GTAS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28638" y="3886200"/>
          <a:ext cx="11811000" cy="356601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493488"/>
                <a:gridCol w="3894987"/>
                <a:gridCol w="2422525"/>
              </a:tblGrid>
              <a:tr h="63996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New Concurrent Programs</a:t>
                      </a:r>
                      <a:r>
                        <a:rPr lang="en-US" sz="1800" baseline="0" dirty="0" smtClean="0"/>
                        <a:t>  - Reporting Execution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PL/SQL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BI Pub Data Definition</a:t>
                      </a:r>
                      <a:endParaRPr lang="en-US" sz="1800" dirty="0"/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Activity Balance Creation Process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FV_GTAS_GL_PKG.MAIN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Activity Balance Exception Report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FVGTACTBALEXC</a:t>
                      </a:r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Interface Process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FV_GTAS_INTERFACE.MAIN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Interface Exception Report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FVGTINTEXC</a:t>
                      </a:r>
                      <a:endParaRPr lang="en-US" sz="1800" dirty="0"/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Bulk File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FV_FLATFILES.MAIN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Bulk File Interface Report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FVGTINTATB</a:t>
                      </a:r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Trial Balance Report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FV_GTAS_TBAL_TRX_PKG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FVGTASTB</a:t>
                      </a:r>
                      <a:endParaRPr lang="en-US" sz="1800" dirty="0"/>
                    </a:p>
                  </a:txBody>
                  <a:tcPr marT="45712" marB="45712"/>
                </a:tc>
              </a:tr>
              <a:tr h="36569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GTAS Transaction Register Report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FV_GTAS_TRX_REGISTER</a:t>
                      </a:r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FVGTASTR</a:t>
                      </a:r>
                      <a:endParaRPr lang="en-US" sz="1800" dirty="0"/>
                    </a:p>
                  </a:txBody>
                  <a:tcPr marT="45712" marB="45712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911600" y="8001000"/>
          <a:ext cx="8335963" cy="73183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668857"/>
                <a:gridCol w="2667106"/>
              </a:tblGrid>
              <a:tr h="36591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Updated Concurrent  Programs</a:t>
                      </a:r>
                      <a:r>
                        <a:rPr lang="en-US" sz="1800" baseline="0" dirty="0" smtClean="0"/>
                        <a:t>  - Setup</a:t>
                      </a:r>
                      <a:endParaRPr lang="en-US" sz="1800" dirty="0"/>
                    </a:p>
                  </a:txBody>
                  <a:tcPr marL="91444" marR="91444" marT="45740" marB="4574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PL/SQL</a:t>
                      </a:r>
                      <a:endParaRPr lang="en-US" sz="1800" dirty="0"/>
                    </a:p>
                  </a:txBody>
                  <a:tcPr marL="91444" marR="91444" marT="45740" marB="45740"/>
                </a:tc>
              </a:tr>
              <a:tr h="36591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Rollover Treasury Account Symbols</a:t>
                      </a:r>
                    </a:p>
                  </a:txBody>
                  <a:tcPr marL="91444" marR="91444" marT="45740" marB="4574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FV_CGAC_CRT_TAS</a:t>
                      </a:r>
                      <a:endParaRPr lang="en-US" sz="1800" dirty="0"/>
                    </a:p>
                  </a:txBody>
                  <a:tcPr marL="91444" marR="91444" marT="45740" marB="45740"/>
                </a:tc>
              </a:tr>
            </a:tbl>
          </a:graphicData>
        </a:graphic>
      </p:graphicFrame>
      <p:sp>
        <p:nvSpPr>
          <p:cNvPr id="10311" name="TextBox 7"/>
          <p:cNvSpPr txBox="1">
            <a:spLocks noChangeArrowheads="1"/>
          </p:cNvSpPr>
          <p:nvPr/>
        </p:nvSpPr>
        <p:spPr bwMode="auto">
          <a:xfrm>
            <a:off x="558800" y="7772400"/>
            <a:ext cx="2971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2000"/>
              <a:t>*Based on FV.B Patch 14373350 contents</a:t>
            </a:r>
          </a:p>
        </p:txBody>
      </p:sp>
      <p:sp>
        <p:nvSpPr>
          <p:cNvPr id="10312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Oracle’s GTAS Solution*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Oracle’s GTAS Solution*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58800" y="1566863"/>
          <a:ext cx="5181600" cy="630873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181600"/>
              </a:tblGrid>
              <a:tr h="37641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New/Updated</a:t>
                      </a:r>
                      <a:r>
                        <a:rPr lang="en-US" sz="1800" baseline="0" dirty="0" smtClean="0"/>
                        <a:t> FV Professional Forms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Budget Codes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Budget Distribution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Budget Transaction Types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Federal System Parameters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Federal Year End Close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Fund Attributes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GTAS Attributes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Program Reporting Codes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TAS/BETC Mapping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Define Trading Partner TAS/BETC Mapping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Treasury Account Symbols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Define USSGL accounts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Enter Budget Authority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Enter Fund distributions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Enter Reprogramming Transactions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37077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Federal Financial Options</a:t>
                      </a:r>
                      <a:endParaRPr lang="en-US" sz="1800" dirty="0"/>
                    </a:p>
                  </a:txBody>
                  <a:tcPr marT="45711" marB="45711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731000" y="1566863"/>
          <a:ext cx="5181600" cy="408464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181600"/>
              </a:tblGrid>
              <a:tr h="37646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Misc</a:t>
                      </a:r>
                      <a:r>
                        <a:rPr lang="en-US" sz="1800" dirty="0" smtClean="0"/>
                        <a:t> Updates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b13603188_gdf.ldt - Supplier DFF </a:t>
                      </a:r>
                      <a:r>
                        <a:rPr lang="en-US" sz="1800" dirty="0" err="1" smtClean="0"/>
                        <a:t>configs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b13603188_lkups.ldt - Lookups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b13603188_valst.ldt - Value Sets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fvcprog.ldt</a:t>
                      </a:r>
                      <a:r>
                        <a:rPr lang="en-US" sz="1800" dirty="0" smtClean="0"/>
                        <a:t> - </a:t>
                      </a:r>
                      <a:r>
                        <a:rPr lang="en-US" sz="1800" dirty="0" err="1" smtClean="0"/>
                        <a:t>Conc</a:t>
                      </a:r>
                      <a:r>
                        <a:rPr lang="en-US" sz="1800" dirty="0" smtClean="0"/>
                        <a:t> Programs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fvfcusgl.ldt</a:t>
                      </a:r>
                      <a:r>
                        <a:rPr lang="en-US" sz="1800" dirty="0" smtClean="0"/>
                        <a:t> - USSGL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fvgtattb.ldt</a:t>
                      </a:r>
                      <a:r>
                        <a:rPr lang="en-US" sz="1800" dirty="0" smtClean="0"/>
                        <a:t> - GTAS Attributes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fvlkups.ldt</a:t>
                      </a:r>
                      <a:r>
                        <a:rPr lang="en-US" sz="1800" dirty="0" smtClean="0"/>
                        <a:t> - Lookups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fvmenus.ldt</a:t>
                      </a:r>
                      <a:r>
                        <a:rPr lang="en-US" sz="1800" dirty="0" smtClean="0"/>
                        <a:t> - Menus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fvreqgr.ldt</a:t>
                      </a:r>
                      <a:r>
                        <a:rPr lang="en-US" sz="1800" dirty="0" smtClean="0"/>
                        <a:t> - Request Group updates</a:t>
                      </a:r>
                      <a:endParaRPr lang="en-US" sz="18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fvxdo.ldt</a:t>
                      </a:r>
                      <a:r>
                        <a:rPr lang="en-US" sz="1800" dirty="0" smtClean="0"/>
                        <a:t> - XDO LOB (XML Pub) load</a:t>
                      </a:r>
                      <a:endParaRPr lang="en-US" sz="1800" dirty="0"/>
                    </a:p>
                  </a:txBody>
                  <a:tcPr marT="45717" marB="45717"/>
                </a:tc>
              </a:tr>
            </a:tbl>
          </a:graphicData>
        </a:graphic>
      </p:graphicFrame>
      <p:sp>
        <p:nvSpPr>
          <p:cNvPr id="11331" name="TextBox 11"/>
          <p:cNvSpPr txBox="1">
            <a:spLocks noChangeArrowheads="1"/>
          </p:cNvSpPr>
          <p:nvPr/>
        </p:nvSpPr>
        <p:spPr bwMode="auto">
          <a:xfrm>
            <a:off x="558800" y="7986713"/>
            <a:ext cx="4962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2000"/>
              <a:t>*Based on FV.B Patch 14373350 contents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07200" y="5867400"/>
          <a:ext cx="5181600" cy="186055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590800"/>
                <a:gridCol w="2590800"/>
              </a:tblGrid>
              <a:tr h="376627">
                <a:tc gridSpan="2">
                  <a:txBody>
                    <a:bodyPr/>
                    <a:lstStyle/>
                    <a:p>
                      <a:r>
                        <a:rPr lang="en-US" sz="1800" dirty="0" err="1" smtClean="0"/>
                        <a:t>odf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err="1" smtClean="0"/>
                        <a:t>xdf</a:t>
                      </a:r>
                      <a:r>
                        <a:rPr lang="en-US" sz="1800" dirty="0" smtClean="0"/>
                        <a:t> updates (View and Table </a:t>
                      </a:r>
                      <a:r>
                        <a:rPr lang="en-US" sz="1800" dirty="0" err="1" smtClean="0"/>
                        <a:t>Defs</a:t>
                      </a:r>
                      <a:r>
                        <a:rPr lang="en-US" sz="1800" dirty="0" smtClean="0"/>
                        <a:t>)</a:t>
                      </a:r>
                      <a:endParaRPr lang="en-US" sz="1800" dirty="0"/>
                    </a:p>
                  </a:txBody>
                  <a:tcPr marT="45737" marB="4573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98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fvbet.odf</a:t>
                      </a:r>
                      <a:endParaRPr lang="en-US" sz="1800" dirty="0"/>
                    </a:p>
                  </a:txBody>
                  <a:tcPr marT="45737" marB="45737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fvfst.odf</a:t>
                      </a:r>
                      <a:endParaRPr lang="en-US" sz="1800" dirty="0"/>
                    </a:p>
                  </a:txBody>
                  <a:tcPr marT="45737" marB="45737"/>
                </a:tc>
              </a:tr>
              <a:tr h="37098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fvfct.odf</a:t>
                      </a:r>
                      <a:endParaRPr lang="en-US" sz="1800" dirty="0"/>
                    </a:p>
                  </a:txBody>
                  <a:tcPr marT="45737" marB="45737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fvfv.odf</a:t>
                      </a:r>
                      <a:endParaRPr lang="en-US" sz="1800" dirty="0"/>
                    </a:p>
                  </a:txBody>
                  <a:tcPr marT="45737" marB="45737"/>
                </a:tc>
              </a:tr>
              <a:tr h="37098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fvfs.odf</a:t>
                      </a:r>
                      <a:endParaRPr lang="en-US" sz="1800" dirty="0"/>
                    </a:p>
                  </a:txBody>
                  <a:tcPr marT="45737" marB="45737"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fvgtas.odf</a:t>
                      </a:r>
                      <a:endParaRPr lang="en-US" sz="1800" dirty="0"/>
                    </a:p>
                  </a:txBody>
                  <a:tcPr marT="45737" marB="45737"/>
                </a:tc>
              </a:tr>
              <a:tr h="370981">
                <a:tc gridSpan="2">
                  <a:txBody>
                    <a:bodyPr/>
                    <a:lstStyle/>
                    <a:p>
                      <a:r>
                        <a:rPr lang="en-US" sz="1800" dirty="0" err="1" smtClean="0"/>
                        <a:t>FV_GTAS_HEADER_ID_GT.xdf</a:t>
                      </a:r>
                      <a:endParaRPr lang="en-US" sz="1800" dirty="0"/>
                    </a:p>
                  </a:txBody>
                  <a:tcPr marT="45737" marB="4573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349" name="TextBox 13"/>
          <p:cNvSpPr txBox="1">
            <a:spLocks noChangeArrowheads="1"/>
          </p:cNvSpPr>
          <p:nvPr/>
        </p:nvSpPr>
        <p:spPr bwMode="auto">
          <a:xfrm>
            <a:off x="3987800" y="8477250"/>
            <a:ext cx="7086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3600"/>
              <a:t>No FV_SLA Package Updates = </a:t>
            </a:r>
          </a:p>
        </p:txBody>
      </p:sp>
      <p:pic>
        <p:nvPicPr>
          <p:cNvPr id="1135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400" y="7994650"/>
            <a:ext cx="161448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Solution Deployment</a:t>
            </a:r>
          </a:p>
        </p:txBody>
      </p:sp>
      <p:graphicFrame>
        <p:nvGraphicFramePr>
          <p:cNvPr id="12291" name="Object 5"/>
          <p:cNvGraphicFramePr>
            <a:graphicFrameLocks noChangeAspect="1"/>
          </p:cNvGraphicFramePr>
          <p:nvPr/>
        </p:nvGraphicFramePr>
        <p:xfrm>
          <a:off x="939800" y="1608138"/>
          <a:ext cx="11201400" cy="709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Visio" r:id="rId3" imgW="8340084" imgH="6539670" progId="Visio.Drawing.11">
                  <p:embed/>
                </p:oleObj>
              </mc:Choice>
              <mc:Fallback>
                <p:oleObj name="Visio" r:id="rId3" imgW="8340084" imgH="653967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608138"/>
                        <a:ext cx="11201400" cy="709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4597400" y="8877300"/>
            <a:ext cx="724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2000"/>
              <a:t>Applicable To Federal Financial Customers Live Prior to GTAS.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Solution Deployment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317413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Numerous programs, scripts, and/or manual steps are necessary to properly deploy the GTAS solution and migrate the requisite ending balances.</a:t>
            </a:r>
          </a:p>
          <a:p>
            <a:pPr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/>
              <a:t>Per MOS Note1530734.1, if an agency is not currently using the FACTS I/II functionality: </a:t>
            </a:r>
          </a:p>
          <a:p>
            <a:pPr marL="857250" lvl="2" indent="0" algn="l" eaLnBrk="1" hangingPunct="1">
              <a:defRPr/>
            </a:pPr>
            <a:r>
              <a:rPr lang="en-US" sz="2800" i="1" dirty="0" smtClean="0"/>
              <a:t>“…the customer will be responsible for populating the GTAS Ending Balances table for the prior year post closing balances in order to provide proper 1</a:t>
            </a:r>
            <a:r>
              <a:rPr lang="en-US" sz="2800" i="1" baseline="30000" dirty="0" smtClean="0"/>
              <a:t>st</a:t>
            </a:r>
            <a:r>
              <a:rPr lang="en-US" sz="2800" i="1" dirty="0" smtClean="0"/>
              <a:t> GTAS reportable year beginning balances.”</a:t>
            </a:r>
          </a:p>
          <a:p>
            <a:pPr marL="857250" lvl="2" indent="0" algn="l" eaLnBrk="1" hangingPunct="1">
              <a:defRPr/>
            </a:pPr>
            <a:endParaRPr lang="en-US" sz="2800" i="1" dirty="0" smtClean="0"/>
          </a:p>
          <a:p>
            <a:pPr marL="51435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Agencies need to identify whether a custom conversion program will need to be developed to support this requirement. </a:t>
            </a:r>
          </a:p>
          <a:p>
            <a:pPr marL="514350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00050" algn="l" eaLnBrk="1" hangingPunct="1"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R12 MOS Notes 1530723.1 and 1530734.1 should be reviewed in detail to further understand all the required migration steps.</a:t>
            </a:r>
            <a:endParaRPr lang="en-US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6 Digit USSGL</a:t>
            </a: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317413" cy="606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85725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 be done manually or via some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semi-automated solution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such as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dataloader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PL/SQL script can be created to create the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flex_values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hierarchies using APIs such as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fnd_flex_loader_apis.up_value_set_value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fnd_flex_loader_apis.up_val_norm_hierarchy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Scripting will speed subsequent test instance and prod GTAS deployment.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Currently,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child ranges setup for the 6 digit parents cannot include the parent value, otherwise the GTAS Federal Accounts Creation Process will not work properly, e.g. for parent 211000:</a:t>
            </a:r>
          </a:p>
          <a:p>
            <a:pPr lvl="1" algn="l" eaLnBrk="1" hangingPunct="1">
              <a:buFont typeface="Arial" pitchFamily="34" charset="0"/>
              <a:buChar char="−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Range of 2110 -&gt; 2110ZZ results in downstream problems</a:t>
            </a:r>
          </a:p>
          <a:p>
            <a:pPr lvl="1" algn="l" eaLnBrk="1" hangingPunct="1">
              <a:buFont typeface="Arial" pitchFamily="34" charset="0"/>
              <a:buChar char="−"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Range of 211001 -&gt; 2110ZZ is successful downstream.</a:t>
            </a:r>
          </a:p>
          <a:p>
            <a:pPr lvl="1"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34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181130"/>
              </p:ext>
            </p:extLst>
          </p:nvPr>
        </p:nvGraphicFramePr>
        <p:xfrm>
          <a:off x="1397000" y="6934200"/>
          <a:ext cx="1525588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6934200"/>
                        <a:ext cx="1525588" cy="128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1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6399866"/>
            <a:ext cx="8559800" cy="326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9208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New Supplier DFF Fields</a:t>
            </a:r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317413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85725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Patches 13634846:R12.FWK.B and 13873208:R12.POS.B are related to the new Supplier Form Global DFF configuration designed to support GTAS requirements.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Oracle R12 Contract Lifecycle Management (CLM) customers on the POS.C code-line branch, a patch is not yet available that provides the requisite update to </a:t>
            </a:r>
            <a:r>
              <a:rPr lang="en-US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ByrSuppAMImpl.class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 The fix is intended to allow for the Global Details region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be rendered for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Federal Financials (typically this is only enabled when localizations are enabled).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Picture 4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00"/>
          <a:stretch>
            <a:fillRect/>
          </a:stretch>
        </p:blipFill>
        <p:spPr bwMode="auto">
          <a:xfrm>
            <a:off x="3529013" y="5249863"/>
            <a:ext cx="9475787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787400" y="6477000"/>
            <a:ext cx="2590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2400"/>
              <a:t>Here is the Global Details Region rendered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image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7" r="30931"/>
          <a:stretch>
            <a:fillRect/>
          </a:stretch>
        </p:blipFill>
        <p:spPr bwMode="auto">
          <a:xfrm>
            <a:off x="482600" y="1587500"/>
            <a:ext cx="1143000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82600" y="6396038"/>
            <a:ext cx="6019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 algn="l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a temporary workaround, any CLM customers can re-configure the standard PO Vendors DFF to expose the applicable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ap_supplier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GTAS fields to support testing.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57250" lvl="1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6629400"/>
            <a:ext cx="6256338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19208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New Supplier DFF Fields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Migration Program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504738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standard new GTAS Migration program (</a:t>
            </a:r>
            <a:r>
              <a:rPr lang="en-US" sz="2800"/>
              <a:t>FV_GTAS_AGENCY_ID_UPGRADE pkg) will convert FV treas</a:t>
            </a:r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ury symbol data, along with Customer/Supplier Trading partner data to new values.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program will execute the upgrade for all ledgers in an environment at once.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 addition to the seeded migration capability, agencies will almost certainly need to supplement with additional updates.  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fv_treasury_symbols, fv_facts_federal_accounts, ap_suppliers, hz_cust_accounts records should be reviewed diligently to ensure data is migrated properly.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Suggest scripting additional required updates.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3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7315200"/>
            <a:ext cx="6732588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3" name="Object 6"/>
          <p:cNvGraphicFramePr>
            <a:graphicFrameLocks noChangeAspect="1"/>
          </p:cNvGraphicFramePr>
          <p:nvPr/>
        </p:nvGraphicFramePr>
        <p:xfrm>
          <a:off x="3073400" y="7286625"/>
          <a:ext cx="1828800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2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7286625"/>
                        <a:ext cx="1828800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3516313"/>
            <a:ext cx="8266113" cy="606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07963" y="1600200"/>
            <a:ext cx="12317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28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seeded GTAS Migration program does not update Treasury Account Symbol values to the new 3-Digit Agency ID values.  Although not required, this disconnect can become confusing to users and agencies may want to consider updating the values manually or via script.</a:t>
            </a:r>
            <a:endParaRPr lang="en-US" sz="3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177800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Migration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Attributes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 algn="l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Attributes Table Setup Process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Loads up the FV_GTAS_ATTRIBUTES table with seeded attribute data provided.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Needs to be run for each ledger that will be reporting GTAS.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Seeded data can be changed/enhanced.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Mirrors FACTS I/II Attributes.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4271963"/>
            <a:ext cx="7724775" cy="474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Federal Accounts Creation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 algn="l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Federal Accounts Creation Process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Loads up the FV_GTAS_FED_ACCOUNTS table with </a:t>
            </a:r>
            <a:r>
              <a:rPr lang="en-US" sz="2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“…</a:t>
            </a:r>
            <a:r>
              <a:rPr lang="en-US" sz="2800" i="1" dirty="0" smtClean="0"/>
              <a:t>records for GL accounts that require GTAS attributes that cannot be derived directly from the Accounting </a:t>
            </a:r>
            <a:r>
              <a:rPr lang="en-US" sz="2800" i="1" dirty="0" err="1" smtClean="0"/>
              <a:t>Flexfield</a:t>
            </a:r>
            <a:r>
              <a:rPr lang="en-US" sz="2800" i="1" dirty="0" smtClean="0"/>
              <a:t>.”</a:t>
            </a:r>
            <a:endParaRPr lang="en-US" sz="28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Needs to be run for each ledger that will be reporting GTAS.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/>
              <a:t>Mirrors FACTS I Federal Accounts Creation Process.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508" name="Object 6"/>
          <p:cNvGraphicFramePr>
            <a:graphicFrameLocks noChangeAspect="1"/>
          </p:cNvGraphicFramePr>
          <p:nvPr/>
        </p:nvGraphicFramePr>
        <p:xfrm>
          <a:off x="7035800" y="4572000"/>
          <a:ext cx="5192713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5800" y="4572000"/>
                        <a:ext cx="5192713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Ending Balance Migration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723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 algn="l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Migrate FACTS End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Bal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 GTAS End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Bal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Loads up the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FV_GTAS_ENDING_BALANCES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table prior year ending balances based on FACTS I, FACTS II and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balances.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Ending Balance Data is populated by CCID and the GTAS attributes.</a:t>
            </a:r>
          </a:p>
          <a:p>
            <a:pPr marL="457200" lvl="2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Needs to be run for each ledger that will be reporting GTAS.</a:t>
            </a:r>
            <a:r>
              <a:rPr lang="en-US" sz="2800" i="1" dirty="0"/>
              <a:t> </a:t>
            </a:r>
            <a:endParaRPr lang="en-US" sz="2800" i="1" dirty="0" smtClean="0"/>
          </a:p>
          <a:p>
            <a:pPr marL="457200" lvl="2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/>
              <a:t>If this process is not utilized: </a:t>
            </a:r>
            <a:r>
              <a:rPr lang="en-US" sz="2800" i="1" dirty="0" smtClean="0"/>
              <a:t>“…</a:t>
            </a:r>
            <a:r>
              <a:rPr lang="en-US" sz="2800" i="1" dirty="0"/>
              <a:t>the customer will be responsible for populating the GTAS Ending Balances table for the prior year post closing balances in order to provide proper 1</a:t>
            </a:r>
            <a:r>
              <a:rPr lang="en-US" sz="2800" i="1" baseline="30000" dirty="0"/>
              <a:t>st</a:t>
            </a:r>
            <a:r>
              <a:rPr lang="en-US" sz="2800" i="1" dirty="0"/>
              <a:t> GTAS reportable year beginning balances</a:t>
            </a:r>
            <a:r>
              <a:rPr lang="en-US" sz="2800" i="1" dirty="0" smtClean="0"/>
              <a:t>.”</a:t>
            </a:r>
          </a:p>
          <a:p>
            <a:pPr marL="457200" lvl="2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/>
              <a:t>Additional indexing on the existing FACTS tables will help performance of this conversion process.</a:t>
            </a:r>
          </a:p>
          <a:p>
            <a:pPr marL="457200" lvl="2" indent="-457200" algn="l" eaLnBrk="1" hangingPunct="1">
              <a:buFont typeface="Arial" pitchFamily="34" charset="0"/>
              <a:buChar char="•"/>
              <a:defRPr/>
            </a:pPr>
            <a:endParaRPr lang="en-US" sz="2800" dirty="0"/>
          </a:p>
          <a:p>
            <a:pPr marL="914400" lvl="4" indent="0" algn="l" eaLnBrk="1" hangingPunct="1"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CREATE INDEX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FV.XXAAA_FV_FACTS_END_N1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ON FV.FV_FACTS_ENDING_BALANCES (ACCOUNT_NUMBER ASC, SET_OF_BOOKS_ID ASC, FISCAL_YEAR ASC) 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914400" lvl="4" indent="0" algn="l" eaLnBrk="1" hangingPunct="1"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914400" lvl="4" indent="0" algn="l" eaLnBrk="1" hangingPunct="1"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CREATE INDEX FV.XXNBC_FV_FACTSII_END_N1 ON FV.FV_FACTSII_ENDING_BALANCES (ACCOUNT ASC, SET_OF_BOOKS_ID ASC, FISCAL_YEAR ASC) 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Reporting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181349"/>
              </p:ext>
            </p:extLst>
          </p:nvPr>
        </p:nvGraphicFramePr>
        <p:xfrm>
          <a:off x="512763" y="1905000"/>
          <a:ext cx="11734800" cy="6948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4" name="Visio" r:id="rId3" imgW="8168550" imgH="5882490" progId="Visio.Drawing.11">
                  <p:embed/>
                </p:oleObj>
              </mc:Choice>
              <mc:Fallback>
                <p:oleObj name="Visio" r:id="rId3" imgW="8168550" imgH="588249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2763" y="1905000"/>
                        <a:ext cx="11734800" cy="6948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Activity Balance Creation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 algn="l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Activity Balance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Creation Process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Populates FV_GTAS_ACTIVITY_BALANCES table“…</a:t>
            </a:r>
            <a:r>
              <a:rPr lang="en-US" sz="2800" dirty="0" smtClean="0"/>
              <a:t>with GTAS attribute data that cannot be derived directly from segments on the Accounting </a:t>
            </a:r>
            <a:r>
              <a:rPr lang="en-US" sz="2800" dirty="0" err="1" smtClean="0"/>
              <a:t>Flexfield</a:t>
            </a:r>
            <a:r>
              <a:rPr lang="en-US" sz="2800" dirty="0" smtClean="0"/>
              <a:t>.”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Mirrors FACTS I Journal Creation Process.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 recreate the whole current year or leave current data as-is and supplement.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Attributes derived include: Authority Type Code, Trading Partner Agency Identifier, Trading Partner Main Account.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Exception Report will identify issues.</a:t>
            </a: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6162675"/>
            <a:ext cx="7900987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36525" y="6162675"/>
            <a:ext cx="50704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342900" indent="-3429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 algn="l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Currently, a bug in the </a:t>
            </a:r>
            <a:r>
              <a:rPr lang="en-US" sz="2400" dirty="0" smtClean="0"/>
              <a:t>FV_GTAS_GL_PKG. GET_AUTHORITY_TYPE_CODE procedure causes failures when used with multiple ledgers.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  <a:defRPr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Interface Process</a:t>
            </a:r>
          </a:p>
        </p:txBody>
      </p:sp>
      <p:pic>
        <p:nvPicPr>
          <p:cNvPr id="2560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3581400"/>
            <a:ext cx="642765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3108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Populates FV_GTAS1_PERIOD_ATTRIBUTES table to stage the data for creating the GTAS Bulk File Extract.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Populates FV_GTAS1_REPORT_T2 with Exception Data encountered.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Produces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GTAS Interface Exception Report or GTAS Bulk File Interface Report/Bulk File as applicable.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28349"/>
              </p:ext>
            </p:extLst>
          </p:nvPr>
        </p:nvGraphicFramePr>
        <p:xfrm>
          <a:off x="406400" y="4038600"/>
          <a:ext cx="1752600" cy="147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1" name="Acrobat Document" showAsIcon="1" r:id="rId4" imgW="914400" imgH="771480" progId="AcroExch.Document.7">
                  <p:embed/>
                </p:oleObj>
              </mc:Choice>
              <mc:Fallback>
                <p:oleObj name="Acrobat Document" showAsIcon="1" r:id="rId4" imgW="914400" imgH="771480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4038600"/>
                        <a:ext cx="1752600" cy="147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115583"/>
              </p:ext>
            </p:extLst>
          </p:nvPr>
        </p:nvGraphicFramePr>
        <p:xfrm>
          <a:off x="2245186" y="4038600"/>
          <a:ext cx="1676400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2" name="Acrobat Document" showAsIcon="1" r:id="rId6" imgW="914400" imgH="771480" progId="AcroExch.Document.7">
                  <p:embed/>
                </p:oleObj>
              </mc:Choice>
              <mc:Fallback>
                <p:oleObj name="Acrobat Document" showAsIcon="1" r:id="rId6" imgW="914400" imgH="77148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45186" y="4038600"/>
                        <a:ext cx="1676400" cy="141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413288"/>
              </p:ext>
            </p:extLst>
          </p:nvPr>
        </p:nvGraphicFramePr>
        <p:xfrm>
          <a:off x="4216400" y="3962400"/>
          <a:ext cx="1715911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3" name="Packager Shell Object" showAsIcon="1" r:id="rId8" imgW="914400" imgH="771480" progId="Package">
                  <p:embed/>
                </p:oleObj>
              </mc:Choice>
              <mc:Fallback>
                <p:oleObj name="Packager Shell Object" showAsIcon="1" r:id="rId8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16400" y="3962400"/>
                        <a:ext cx="1715911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3" y="5867400"/>
            <a:ext cx="7189787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</a:t>
            </a:r>
            <a:r>
              <a:rPr lang="en-US" sz="5100" b="1" dirty="0" smtClean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Trial Balance</a:t>
            </a:r>
            <a:endParaRPr lang="en-US" sz="5100" b="1" dirty="0">
              <a:solidFill>
                <a:srgbClr val="0A32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5" y="5105400"/>
            <a:ext cx="6762748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353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Populates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FV_GTAS1_REPORT_T2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temp table and produces a rolled-up Trial Balance Report based on FV_GTAS_ENDING_BALANCES, FV_GTAS_ACTIVITY_BALANCES, and FV_GTAS1_PERIOD_ATTRIBUTES data.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Built as a BI Publisher report, which enables easy layout modification as desired.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312492"/>
              </p:ext>
            </p:extLst>
          </p:nvPr>
        </p:nvGraphicFramePr>
        <p:xfrm>
          <a:off x="1701800" y="5334000"/>
          <a:ext cx="172720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3" name="Acrobat Document" showAsIcon="1" r:id="rId4" imgW="914400" imgH="771480" progId="AcroExch.Document.7">
                  <p:embed/>
                </p:oleObj>
              </mc:Choice>
              <mc:Fallback>
                <p:oleObj name="Acrobat Document" showAsIcon="1" r:id="rId4" imgW="914400" imgH="77148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01800" y="5334000"/>
                        <a:ext cx="1727200" cy="145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8873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</a:t>
            </a:r>
            <a:r>
              <a:rPr lang="en-US" sz="5100" b="1" dirty="0" smtClean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Transaction Register</a:t>
            </a:r>
            <a:endParaRPr lang="en-US" sz="5100" b="1" dirty="0">
              <a:solidFill>
                <a:srgbClr val="0A32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712678"/>
            <a:ext cx="7243612" cy="481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36550" y="1487488"/>
            <a:ext cx="12506325" cy="397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Populates FV_GTAS_TRX_REG_TEMP temp table and produces a transaction-level report by GTAS Attribute Breakout.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report is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completely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independent of the other GTAS staging table data…this presents a chance of reconciliation issues.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Built as a BI Publisher report, which enables easy layout modification as desired.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Performance tuning may likely be needed.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435" y="1905000"/>
            <a:ext cx="10533095" cy="67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GTAS </a:t>
            </a:r>
            <a:r>
              <a:rPr lang="en-US" sz="5100" b="1" dirty="0" smtClean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Transaction Register</a:t>
            </a:r>
            <a:endParaRPr lang="en-US" sz="5100" b="1" dirty="0">
              <a:solidFill>
                <a:srgbClr val="0A32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186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Preparing for Dec’ 13 (FY14)</a:t>
            </a:r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504738" cy="791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Continue working with Oracle’s GTAS solution in test to shake out additional bugs.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Clean-up Fed Financials Treasury Symbol data element values to ensure compliance with the Super Master Account File (SMAF) values.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Clean-up any Trial Balance issues that fail GTAS edits.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Document  GTAS configurations precisely to migrate configurations to production properly.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Test existing and newly entered data to ensure the GTAS code is reporting data properly.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If upgrading to R12 during FY14 or after, suggest testing to make sure 11i and R12 data is reported properly by the R12 GTAS extract programs.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areas of poor performance with the GTAS code and investigate tuning methods to improve run-times.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Get Reporting POCs up to speed on GTAS.</a:t>
            </a: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timelines/processes for ensuring processing is complete in time to support bulk-file creation.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109538" y="6096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Summary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2425" y="1752600"/>
            <a:ext cx="12504738" cy="70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marL="457200" indent="-4572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Mandatory GTAS Testing is here and FY14 GTAS Reporting is coming soon.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Oracle’s GTAS solution is designed to meet the GTAS requirements, but the solution is a bit immature since it is brand new.  Bug fixes are needed. 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GTAS ending balances solution is needed.  Agencies may need to develop a custom solution, use the seeded process to copy FACTS I/II ending balances or some combination.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variety of clean-up efforts will likely be required to ensure GTAS success.</a:t>
            </a: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Live Testing with GTAS will be the best confirmation of successful GTAS Readiness.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buFont typeface="Arial" pitchFamily="34" charset="0"/>
              <a:buChar char="•"/>
            </a:pP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/>
          <p:cNvSpPr txBox="1">
            <a:spLocks noChangeArrowheads="1"/>
          </p:cNvSpPr>
          <p:nvPr/>
        </p:nvSpPr>
        <p:spPr bwMode="auto">
          <a:xfrm>
            <a:off x="487363" y="2514600"/>
            <a:ext cx="12030075" cy="580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sz="3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Questions/Comments??</a:t>
            </a:r>
          </a:p>
          <a:p>
            <a:pPr algn="l" eaLnBrk="1" hangingPunct="1"/>
            <a:endParaRPr lang="en-US" sz="3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en-US" sz="3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Larry </a:t>
            </a:r>
            <a:r>
              <a:rPr lang="en-US" sz="3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Baugh</a:t>
            </a:r>
          </a:p>
          <a:p>
            <a:pPr algn="l" eaLnBrk="1" hangingPunct="1"/>
            <a:r>
              <a:rPr lang="en-US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Larry.Baugh@AppsIngenuity.com</a:t>
            </a:r>
          </a:p>
          <a:p>
            <a:pPr algn="l" eaLnBrk="1" hangingPunct="1"/>
            <a:endParaRPr lang="en-US" sz="2900" b="1" dirty="0" smtClean="0">
              <a:solidFill>
                <a:srgbClr val="006E8C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en-US" sz="2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Blog </a:t>
            </a:r>
            <a:r>
              <a:rPr lang="en-US" sz="2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- http://www.OracleFedApps.com</a:t>
            </a:r>
            <a:endParaRPr lang="en-US" sz="2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en-US" sz="2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Twitter - @</a:t>
            </a:r>
            <a:r>
              <a:rPr lang="en-US" sz="2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OracleFedApps</a:t>
            </a:r>
            <a:endParaRPr lang="en-US" sz="2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en-US" sz="2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www.linkedin.com/in/larrybaugh</a:t>
            </a:r>
            <a:endParaRPr lang="en-US" sz="2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en-US" sz="2900" b="1" dirty="0">
              <a:solidFill>
                <a:srgbClr val="006E8C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 sure to check the blog for the </a:t>
            </a:r>
            <a:endParaRPr lang="en-US" sz="2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latest </a:t>
            </a:r>
            <a:r>
              <a:rPr lang="en-US" sz="2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version of </a:t>
            </a:r>
            <a:r>
              <a:rPr lang="en-US" sz="2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this and other presentations.</a:t>
            </a:r>
            <a:endParaRPr lang="en-US" sz="2900" b="1" dirty="0">
              <a:solidFill>
                <a:srgbClr val="006E8C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endParaRPr lang="en-US" sz="2900" b="1" dirty="0">
              <a:solidFill>
                <a:srgbClr val="006E8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379413" y="965200"/>
            <a:ext cx="1213802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/>
            <a:r>
              <a:rPr lang="en-US" sz="5100" b="1" dirty="0">
                <a:solidFill>
                  <a:srgbClr val="0A325A"/>
                </a:solidFill>
                <a:latin typeface="Arial" pitchFamily="34" charset="0"/>
                <a:cs typeface="Arial" pitchFamily="34" charset="0"/>
              </a:rPr>
              <a:t>Thanks for attending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- Center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LLABORATE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ullet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LLABORATE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8886</TotalTime>
  <Pages>0</Pages>
  <Words>2093</Words>
  <Characters>0</Characters>
  <Application>Microsoft Office PowerPoint</Application>
  <PresentationFormat>Custom</PresentationFormat>
  <Lines>0</Lines>
  <Paragraphs>238</Paragraphs>
  <Slides>27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Title - Center</vt:lpstr>
      <vt:lpstr>Bullets</vt:lpstr>
      <vt:lpstr>Visio</vt:lpstr>
      <vt:lpstr>Packager Shell Object</vt:lpstr>
      <vt:lpstr>Acrobat Document</vt:lpstr>
      <vt:lpstr>R12 Federal Financials: Preparing for New US Treasury Reporting Requirements Session ID#12822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COLLABORATE 13 - OAUG Forum</dc:title>
  <dc:creator>Oracle Applications Users Group</dc:creator>
  <cp:lastModifiedBy>larry.baugh</cp:lastModifiedBy>
  <cp:revision>161</cp:revision>
  <cp:lastPrinted>2013-04-08T04:00:30Z</cp:lastPrinted>
  <dcterms:modified xsi:type="dcterms:W3CDTF">2013-04-09T12:44:02Z</dcterms:modified>
</cp:coreProperties>
</file>